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24" r:id="rId3"/>
    <p:sldId id="323" r:id="rId4"/>
    <p:sldId id="344" r:id="rId5"/>
    <p:sldId id="365" r:id="rId6"/>
    <p:sldId id="383" r:id="rId7"/>
    <p:sldId id="325" r:id="rId8"/>
    <p:sldId id="301" r:id="rId9"/>
    <p:sldId id="367" r:id="rId10"/>
    <p:sldId id="368" r:id="rId11"/>
    <p:sldId id="350" r:id="rId12"/>
    <p:sldId id="369" r:id="rId13"/>
    <p:sldId id="384" r:id="rId14"/>
    <p:sldId id="370" r:id="rId15"/>
    <p:sldId id="373" r:id="rId16"/>
    <p:sldId id="374" r:id="rId17"/>
    <p:sldId id="377" r:id="rId18"/>
    <p:sldId id="376" r:id="rId19"/>
    <p:sldId id="375" r:id="rId20"/>
    <p:sldId id="378" r:id="rId21"/>
    <p:sldId id="379" r:id="rId22"/>
    <p:sldId id="371" r:id="rId23"/>
    <p:sldId id="380" r:id="rId24"/>
    <p:sldId id="381" r:id="rId25"/>
    <p:sldId id="382" r:id="rId26"/>
    <p:sldId id="372" r:id="rId27"/>
    <p:sldId id="3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B7ADA-2B9E-4BCF-91CB-7865DAFA6CCC}" type="datetimeFigureOut">
              <a:rPr lang="en-US" smtClean="0"/>
              <a:pPr/>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B7ADA-2B9E-4BCF-91CB-7865DAFA6CCC}" type="datetimeFigureOut">
              <a:rPr lang="en-US" smtClean="0"/>
              <a:pPr/>
              <a:t>7/27/2019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AB7ADA-2B9E-4BCF-91CB-7865DAFA6CCC}" type="datetimeFigureOut">
              <a:rPr lang="en-US" smtClean="0"/>
              <a:pPr/>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B7ADA-2B9E-4BCF-91CB-7865DAFA6CCC}" type="datetimeFigureOut">
              <a:rPr lang="en-US" smtClean="0"/>
              <a:pPr/>
              <a:t>7/27/2019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AB7ADA-2B9E-4BCF-91CB-7865DAFA6CCC}" type="datetimeFigureOut">
              <a:rPr lang="en-US" smtClean="0"/>
              <a:pPr/>
              <a:t>7/27/2019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B7ADA-2B9E-4BCF-91CB-7865DAFA6CCC}" type="datetimeFigureOut">
              <a:rPr lang="en-US" smtClean="0"/>
              <a:pPr/>
              <a:t>7/27/2019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7/27/2019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B7ADA-2B9E-4BCF-91CB-7865DAFA6CCC}" type="datetimeFigureOut">
              <a:rPr lang="en-US" smtClean="0"/>
              <a:pPr/>
              <a:t>7/27/2019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D56D6-9350-4D8C-AB61-EB1689042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Your Response to Salvation</a:t>
            </a:r>
          </a:p>
        </p:txBody>
      </p:sp>
      <p:sp>
        <p:nvSpPr>
          <p:cNvPr id="3" name="Subtitle 2"/>
          <p:cNvSpPr>
            <a:spLocks noGrp="1"/>
          </p:cNvSpPr>
          <p:nvPr>
            <p:ph type="subTitle" idx="1"/>
          </p:nvPr>
        </p:nvSpPr>
        <p:spPr/>
        <p:txBody>
          <a:bodyPr/>
          <a:lstStyle/>
          <a:p>
            <a:r>
              <a:rPr lang="en-US" dirty="0">
                <a:solidFill>
                  <a:schemeClr val="tx1"/>
                </a:solidFill>
              </a:rPr>
              <a:t>1 Peter 1:13-17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 Believers Must Respond with Hope (13)</a:t>
            </a:r>
          </a:p>
          <a:p>
            <a:pPr marL="0" indent="0" algn="just">
              <a:buNone/>
            </a:pPr>
            <a:r>
              <a:rPr lang="en-US" sz="1800" b="1" baseline="30000" dirty="0"/>
              <a:t>13 </a:t>
            </a:r>
            <a:r>
              <a:rPr lang="en-US" sz="1800" dirty="0"/>
              <a:t>Therefore, prepare your minds for action, keep sober </a:t>
            </a:r>
            <a:r>
              <a:rPr lang="en-US" sz="1800" i="1" dirty="0"/>
              <a:t>in spirit</a:t>
            </a:r>
            <a:r>
              <a:rPr lang="en-US" sz="1800" dirty="0"/>
              <a:t>, fix your hope completely on the grace to be brought to you at the revelation of Jesus Christ.</a:t>
            </a:r>
          </a:p>
          <a:p>
            <a:pPr marL="0" indent="0" algn="just">
              <a:buNone/>
            </a:pPr>
            <a:endParaRPr lang="en-US" sz="800" dirty="0"/>
          </a:p>
          <a:p>
            <a:pPr marL="0" indent="0" algn="just">
              <a:buNone/>
            </a:pPr>
            <a:endParaRPr lang="en-US" sz="800" dirty="0"/>
          </a:p>
          <a:p>
            <a:pPr marL="457200" indent="-457200">
              <a:buAutoNum type="alphaUcPeriod"/>
            </a:pPr>
            <a:r>
              <a:rPr lang="en-US" sz="2000" b="1" dirty="0"/>
              <a:t>Prepare Your Minds (13a)</a:t>
            </a:r>
          </a:p>
          <a:p>
            <a:pPr marL="457200" indent="-457200">
              <a:buAutoNum type="alphaUcPeriod"/>
            </a:pPr>
            <a:r>
              <a:rPr lang="en-US" sz="2000" b="1" dirty="0"/>
              <a:t>Keep Sober (13b)</a:t>
            </a:r>
          </a:p>
          <a:p>
            <a:pPr marL="457200" indent="-457200">
              <a:buAutoNum type="alphaUcPeriod"/>
            </a:pPr>
            <a:r>
              <a:rPr lang="en-US" sz="2000" b="1" dirty="0"/>
              <a:t>Fix Your Hope (13c)</a:t>
            </a:r>
          </a:p>
          <a:p>
            <a:pPr marL="0" indent="0" algn="just">
              <a:buNone/>
            </a:pPr>
            <a:r>
              <a:rPr lang="en-US" sz="2000" dirty="0"/>
              <a:t>“Therefore…fix your hope completely on the grace to be brought to you at the revelation of Jesus Christ.”</a:t>
            </a:r>
          </a:p>
          <a:p>
            <a:pPr marL="0" indent="0">
              <a:buNone/>
            </a:pPr>
            <a:endParaRPr lang="en-US" sz="2000" b="1" dirty="0"/>
          </a:p>
        </p:txBody>
      </p:sp>
    </p:spTree>
    <p:extLst>
      <p:ext uri="{BB962C8B-B14F-4D97-AF65-F5344CB8AC3E}">
        <p14:creationId xmlns:p14="http://schemas.microsoft.com/office/powerpoint/2010/main" val="48631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II. Believers Must Respond in Holiness (14-16)</a:t>
            </a:r>
          </a:p>
          <a:p>
            <a:pPr marL="0" indent="0" algn="just">
              <a:buNone/>
            </a:pPr>
            <a:r>
              <a:rPr lang="en-US" sz="1800" b="1" baseline="30000" dirty="0"/>
              <a:t>14 </a:t>
            </a:r>
            <a:r>
              <a:rPr lang="en-US" sz="1800" dirty="0"/>
              <a:t>As obedient children, do not be conformed to the former lusts </a:t>
            </a:r>
            <a:r>
              <a:rPr lang="en-US" sz="1800" i="1" dirty="0"/>
              <a:t>which were yours</a:t>
            </a:r>
            <a:r>
              <a:rPr lang="en-US" sz="1800" dirty="0"/>
              <a:t> in your ignorance, </a:t>
            </a:r>
            <a:r>
              <a:rPr lang="en-US" sz="1800" b="1" baseline="30000" dirty="0"/>
              <a:t>15 </a:t>
            </a:r>
            <a:r>
              <a:rPr lang="en-US" sz="1800" dirty="0"/>
              <a:t>but like the Holy One who called you, be holy yourselves also in all </a:t>
            </a:r>
            <a:r>
              <a:rPr lang="en-US" sz="1800" i="1" dirty="0"/>
              <a:t>your </a:t>
            </a:r>
            <a:r>
              <a:rPr lang="en-US" sz="1800" dirty="0"/>
              <a:t>behavior; </a:t>
            </a:r>
            <a:r>
              <a:rPr lang="en-US" sz="1800" b="1" baseline="30000" dirty="0"/>
              <a:t>16 </a:t>
            </a:r>
            <a:r>
              <a:rPr lang="en-US" sz="1800" dirty="0"/>
              <a:t>because it is written, “</a:t>
            </a:r>
            <a:r>
              <a:rPr lang="en-US" sz="1800" cap="small" dirty="0"/>
              <a:t>You shall be holy, for I am holy</a:t>
            </a:r>
            <a:r>
              <a:rPr lang="en-US" sz="1800" dirty="0"/>
              <a:t>.”</a:t>
            </a:r>
          </a:p>
          <a:p>
            <a:pPr marL="0" indent="0" algn="just">
              <a:buNone/>
            </a:pPr>
            <a:endParaRPr lang="en-US" sz="900" b="1" dirty="0"/>
          </a:p>
          <a:p>
            <a:pPr marL="457200" indent="-457200">
              <a:buFont typeface="+mj-lt"/>
              <a:buAutoNum type="alphaUcPeriod"/>
            </a:pPr>
            <a:r>
              <a:rPr lang="en-US" sz="2000" b="1" dirty="0"/>
              <a:t>Children of Obedience (14-16)</a:t>
            </a:r>
          </a:p>
          <a:p>
            <a:pPr marL="457200" indent="-457200">
              <a:buFont typeface="+mj-lt"/>
              <a:buAutoNum type="alphaUcPeriod"/>
            </a:pPr>
            <a:endParaRPr lang="en-US" sz="2000" b="1" dirty="0"/>
          </a:p>
          <a:p>
            <a:pPr marL="0" indent="0" algn="just">
              <a:buNone/>
            </a:pPr>
            <a:r>
              <a:rPr lang="en-US" sz="2800" dirty="0"/>
              <a:t>1 John 3:3 </a:t>
            </a:r>
          </a:p>
          <a:p>
            <a:pPr marL="0" indent="0" algn="just">
              <a:buNone/>
            </a:pPr>
            <a:r>
              <a:rPr lang="en-US" sz="2800" dirty="0"/>
              <a:t>“Everyone who has this hope fixed on Him purifies himself, just as He is pure.”</a:t>
            </a:r>
            <a:endParaRPr lang="en-US" sz="2800" b="1" dirty="0"/>
          </a:p>
        </p:txBody>
      </p:sp>
    </p:spTree>
    <p:extLst>
      <p:ext uri="{BB962C8B-B14F-4D97-AF65-F5344CB8AC3E}">
        <p14:creationId xmlns:p14="http://schemas.microsoft.com/office/powerpoint/2010/main" val="230164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II. Believers Must Respond in Holiness (14-16)</a:t>
            </a:r>
          </a:p>
          <a:p>
            <a:pPr marL="0" indent="0" algn="just">
              <a:buNone/>
            </a:pPr>
            <a:r>
              <a:rPr lang="en-US" sz="1800" b="1" baseline="30000" dirty="0"/>
              <a:t>14 </a:t>
            </a:r>
            <a:r>
              <a:rPr lang="en-US" sz="1800" dirty="0"/>
              <a:t>As obedient children, do not be conformed to the former lusts </a:t>
            </a:r>
            <a:r>
              <a:rPr lang="en-US" sz="1800" i="1" dirty="0"/>
              <a:t>which were yours</a:t>
            </a:r>
            <a:r>
              <a:rPr lang="en-US" sz="1800" dirty="0"/>
              <a:t> in your ignorance, </a:t>
            </a:r>
            <a:r>
              <a:rPr lang="en-US" sz="1800" b="1" baseline="30000" dirty="0"/>
              <a:t>15 </a:t>
            </a:r>
            <a:r>
              <a:rPr lang="en-US" sz="1800" dirty="0"/>
              <a:t>but like the Holy One who called you, be holy yourselves also in all </a:t>
            </a:r>
            <a:r>
              <a:rPr lang="en-US" sz="1800" i="1" dirty="0"/>
              <a:t>your </a:t>
            </a:r>
            <a:r>
              <a:rPr lang="en-US" sz="1800" dirty="0"/>
              <a:t>behavior; </a:t>
            </a:r>
            <a:r>
              <a:rPr lang="en-US" sz="1800" b="1" baseline="30000" dirty="0"/>
              <a:t>16 </a:t>
            </a:r>
            <a:r>
              <a:rPr lang="en-US" sz="1800" dirty="0"/>
              <a:t>because it is written, “</a:t>
            </a:r>
            <a:r>
              <a:rPr lang="en-US" sz="1800" cap="small" dirty="0"/>
              <a:t>You shall be holy, for I am holy</a:t>
            </a:r>
            <a:r>
              <a:rPr lang="en-US" sz="1800" dirty="0"/>
              <a:t>.”</a:t>
            </a:r>
          </a:p>
          <a:p>
            <a:pPr marL="0" indent="0" algn="just">
              <a:buNone/>
            </a:pPr>
            <a:endParaRPr lang="en-US" sz="900" b="1" dirty="0"/>
          </a:p>
          <a:p>
            <a:pPr marL="457200" indent="-457200">
              <a:buFont typeface="+mj-lt"/>
              <a:buAutoNum type="alphaUcPeriod"/>
            </a:pPr>
            <a:r>
              <a:rPr lang="en-US" sz="2000" b="1" dirty="0"/>
              <a:t>Children of Obedience (14-16)</a:t>
            </a:r>
          </a:p>
          <a:p>
            <a:pPr marL="457200" indent="-457200">
              <a:buFont typeface="+mj-lt"/>
              <a:buAutoNum type="alphaUcPeriod"/>
            </a:pPr>
            <a:r>
              <a:rPr lang="en-US" sz="2000" b="1" dirty="0"/>
              <a:t>Children of Wrath (14-16)</a:t>
            </a:r>
          </a:p>
        </p:txBody>
      </p:sp>
    </p:spTree>
    <p:extLst>
      <p:ext uri="{BB962C8B-B14F-4D97-AF65-F5344CB8AC3E}">
        <p14:creationId xmlns:p14="http://schemas.microsoft.com/office/powerpoint/2010/main" val="1140167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II. Believers Must Respond in Holiness (14-16)</a:t>
            </a:r>
          </a:p>
          <a:p>
            <a:pPr marL="0" indent="0" algn="just">
              <a:buNone/>
            </a:pPr>
            <a:r>
              <a:rPr lang="en-US" sz="1800" b="1" baseline="30000" dirty="0"/>
              <a:t>14 </a:t>
            </a:r>
            <a:r>
              <a:rPr lang="en-US" sz="1800" dirty="0"/>
              <a:t>As obedient children, do not be conformed to the former lusts </a:t>
            </a:r>
            <a:r>
              <a:rPr lang="en-US" sz="1800" i="1" dirty="0"/>
              <a:t>which were yours</a:t>
            </a:r>
            <a:r>
              <a:rPr lang="en-US" sz="1800" dirty="0"/>
              <a:t> in your ignorance, </a:t>
            </a:r>
            <a:r>
              <a:rPr lang="en-US" sz="1800" b="1" baseline="30000" dirty="0"/>
              <a:t>15 </a:t>
            </a:r>
            <a:r>
              <a:rPr lang="en-US" sz="1800" dirty="0"/>
              <a:t>but like the Holy One who called you, be holy yourselves also in all </a:t>
            </a:r>
            <a:r>
              <a:rPr lang="en-US" sz="1800" i="1" dirty="0"/>
              <a:t>your </a:t>
            </a:r>
            <a:r>
              <a:rPr lang="en-US" sz="1800" dirty="0"/>
              <a:t>behavior; </a:t>
            </a:r>
            <a:r>
              <a:rPr lang="en-US" sz="1800" b="1" baseline="30000" dirty="0"/>
              <a:t>16 </a:t>
            </a:r>
            <a:r>
              <a:rPr lang="en-US" sz="1800" dirty="0"/>
              <a:t>because it is written, “</a:t>
            </a:r>
            <a:r>
              <a:rPr lang="en-US" sz="1800" cap="small" dirty="0"/>
              <a:t>You shall be holy, for I am holy</a:t>
            </a:r>
            <a:r>
              <a:rPr lang="en-US" sz="1800" dirty="0"/>
              <a:t>.”</a:t>
            </a:r>
          </a:p>
          <a:p>
            <a:pPr marL="0" indent="0" algn="just">
              <a:buNone/>
            </a:pPr>
            <a:endParaRPr lang="en-US" sz="900" b="1" dirty="0"/>
          </a:p>
          <a:p>
            <a:pPr marL="457200" indent="-457200">
              <a:buFont typeface="+mj-lt"/>
              <a:buAutoNum type="alphaUcPeriod"/>
            </a:pPr>
            <a:r>
              <a:rPr lang="en-US" sz="2000" b="1" dirty="0"/>
              <a:t>Children of Obedience (14-16)</a:t>
            </a:r>
          </a:p>
          <a:p>
            <a:pPr marL="457200" indent="-457200">
              <a:buFont typeface="+mj-lt"/>
              <a:buAutoNum type="alphaUcPeriod"/>
            </a:pPr>
            <a:r>
              <a:rPr lang="en-US" sz="2000" b="1" dirty="0"/>
              <a:t>Children of Wrath (14-16)</a:t>
            </a:r>
          </a:p>
          <a:p>
            <a:pPr marL="457200" indent="-457200">
              <a:buFont typeface="+mj-lt"/>
              <a:buAutoNum type="alphaUcPeriod"/>
            </a:pPr>
            <a:endParaRPr lang="en-US" sz="2000" b="1" dirty="0"/>
          </a:p>
          <a:p>
            <a:pPr marL="0" indent="0">
              <a:buNone/>
            </a:pPr>
            <a:r>
              <a:rPr lang="en-US" sz="2800" dirty="0"/>
              <a:t>Romans 1:18 </a:t>
            </a:r>
          </a:p>
          <a:p>
            <a:pPr marL="0" indent="0" algn="just">
              <a:buNone/>
            </a:pPr>
            <a:r>
              <a:rPr lang="en-US" sz="2800" dirty="0"/>
              <a:t>“For the wrath of God is revealed from heaven against all ungodliness and unrighteousness of men who suppress the truth in unrighteousness.”</a:t>
            </a:r>
            <a:endParaRPr lang="en-US" sz="2800" b="1" dirty="0"/>
          </a:p>
          <a:p>
            <a:pPr marL="0" indent="0">
              <a:buNone/>
            </a:pPr>
            <a:endParaRPr lang="en-US" sz="2000" b="1" dirty="0"/>
          </a:p>
        </p:txBody>
      </p:sp>
    </p:spTree>
    <p:extLst>
      <p:ext uri="{BB962C8B-B14F-4D97-AF65-F5344CB8AC3E}">
        <p14:creationId xmlns:p14="http://schemas.microsoft.com/office/powerpoint/2010/main" val="1031703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III. Believers Must Respond in Honor (17)</a:t>
            </a:r>
          </a:p>
          <a:p>
            <a:pPr marL="0" indent="0" algn="just">
              <a:buNone/>
            </a:pPr>
            <a:r>
              <a:rPr lang="en-US" sz="1800" b="1" baseline="30000" dirty="0"/>
              <a:t>17 </a:t>
            </a:r>
            <a:r>
              <a:rPr lang="en-US" sz="1800" dirty="0"/>
              <a:t>If you address as Father the One who impartially judges according to each one’s work, conduct yourselves in fear during the time of your stay </a:t>
            </a:r>
            <a:r>
              <a:rPr lang="en-US" sz="1800" i="1" dirty="0"/>
              <a:t>on earth</a:t>
            </a:r>
            <a:r>
              <a:rPr lang="en-US" sz="1800" dirty="0"/>
              <a:t>;</a:t>
            </a:r>
          </a:p>
          <a:p>
            <a:pPr marL="0" indent="0" algn="just">
              <a:buNone/>
            </a:pPr>
            <a:endParaRPr lang="en-US" sz="900" b="1" dirty="0"/>
          </a:p>
          <a:p>
            <a:pPr marL="457200" indent="-457200">
              <a:buFont typeface="+mj-lt"/>
              <a:buAutoNum type="alphaUcPeriod"/>
            </a:pPr>
            <a:r>
              <a:rPr lang="en-US" sz="2000" b="1" dirty="0"/>
              <a:t>The Father (17a)</a:t>
            </a:r>
          </a:p>
          <a:p>
            <a:pPr marL="0" indent="0">
              <a:buNone/>
            </a:pPr>
            <a:r>
              <a:rPr lang="en-US" sz="2000" dirty="0"/>
              <a:t>“If you address as Father…”</a:t>
            </a:r>
          </a:p>
          <a:p>
            <a:pPr marL="0" indent="0">
              <a:buNone/>
            </a:pPr>
            <a:endParaRPr lang="en-US" sz="2000" dirty="0"/>
          </a:p>
          <a:p>
            <a:pPr marL="0" indent="0" algn="just">
              <a:buNone/>
            </a:pPr>
            <a:r>
              <a:rPr lang="en-US" sz="2800" dirty="0"/>
              <a:t>Proverbs 9:10</a:t>
            </a:r>
          </a:p>
          <a:p>
            <a:pPr marL="0" indent="0" algn="just">
              <a:buNone/>
            </a:pPr>
            <a:r>
              <a:rPr lang="en-US" sz="2800" dirty="0"/>
              <a:t>“The fear of the Lord is the beginning of wisdom, and the knowledge of the Holy One is understanding.”</a:t>
            </a:r>
          </a:p>
        </p:txBody>
      </p:sp>
    </p:spTree>
    <p:extLst>
      <p:ext uri="{BB962C8B-B14F-4D97-AF65-F5344CB8AC3E}">
        <p14:creationId xmlns:p14="http://schemas.microsoft.com/office/powerpoint/2010/main" val="476883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III. Believers Must Respond in Honor (17)</a:t>
            </a:r>
          </a:p>
          <a:p>
            <a:pPr marL="0" indent="0" algn="just">
              <a:buNone/>
            </a:pPr>
            <a:r>
              <a:rPr lang="en-US" sz="1800" b="1" baseline="30000" dirty="0"/>
              <a:t>17 </a:t>
            </a:r>
            <a:r>
              <a:rPr lang="en-US" sz="1800" dirty="0"/>
              <a:t>If you address as Father the One who impartially judges according to each one’s work, conduct yourselves in fear during the time of your stay </a:t>
            </a:r>
            <a:r>
              <a:rPr lang="en-US" sz="1800" i="1" dirty="0"/>
              <a:t>on earth</a:t>
            </a:r>
            <a:r>
              <a:rPr lang="en-US" sz="1800" dirty="0"/>
              <a:t>;</a:t>
            </a:r>
          </a:p>
          <a:p>
            <a:pPr marL="0" indent="0" algn="just">
              <a:buNone/>
            </a:pPr>
            <a:endParaRPr lang="en-US" sz="900" b="1" dirty="0"/>
          </a:p>
          <a:p>
            <a:pPr marL="457200" indent="-457200">
              <a:buFont typeface="+mj-lt"/>
              <a:buAutoNum type="alphaUcPeriod"/>
            </a:pPr>
            <a:r>
              <a:rPr lang="en-US" sz="2000" b="1" dirty="0"/>
              <a:t>The Father (17a)</a:t>
            </a:r>
          </a:p>
          <a:p>
            <a:pPr marL="0" indent="0">
              <a:buNone/>
            </a:pPr>
            <a:r>
              <a:rPr lang="en-US" sz="2000" dirty="0"/>
              <a:t>“If you address as Father…”</a:t>
            </a:r>
          </a:p>
          <a:p>
            <a:pPr marL="0" indent="0">
              <a:buNone/>
            </a:pPr>
            <a:endParaRPr lang="en-US" sz="2000" dirty="0"/>
          </a:p>
          <a:p>
            <a:pPr marL="0" indent="0" algn="just">
              <a:buNone/>
            </a:pPr>
            <a:r>
              <a:rPr lang="en-US" sz="2800" dirty="0"/>
              <a:t>Romans 8:15</a:t>
            </a:r>
          </a:p>
          <a:p>
            <a:pPr marL="0" indent="0" algn="just">
              <a:buNone/>
            </a:pPr>
            <a:r>
              <a:rPr lang="en-US" sz="2800" dirty="0"/>
              <a:t>For you have not received a spirit of slavery leading to fear again, but you have received a spirit of adoption as sons by which we cry out, “Abba! Father!”</a:t>
            </a:r>
          </a:p>
        </p:txBody>
      </p:sp>
    </p:spTree>
    <p:extLst>
      <p:ext uri="{BB962C8B-B14F-4D97-AF65-F5344CB8AC3E}">
        <p14:creationId xmlns:p14="http://schemas.microsoft.com/office/powerpoint/2010/main" val="99868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64A1-E493-4F97-880E-C2E8713A7CA1}"/>
              </a:ext>
            </a:extLst>
          </p:cNvPr>
          <p:cNvSpPr>
            <a:spLocks noGrp="1"/>
          </p:cNvSpPr>
          <p:nvPr>
            <p:ph type="title"/>
          </p:nvPr>
        </p:nvSpPr>
        <p:spPr/>
        <p:txBody>
          <a:bodyPr>
            <a:normAutofit/>
          </a:bodyPr>
          <a:lstStyle/>
          <a:p>
            <a:r>
              <a:rPr lang="en-US" dirty="0"/>
              <a:t>Isaiah 55:8-9 </a:t>
            </a:r>
          </a:p>
        </p:txBody>
      </p:sp>
      <p:sp>
        <p:nvSpPr>
          <p:cNvPr id="3" name="Content Placeholder 2">
            <a:extLst>
              <a:ext uri="{FF2B5EF4-FFF2-40B4-BE49-F238E27FC236}">
                <a16:creationId xmlns:a16="http://schemas.microsoft.com/office/drawing/2014/main" id="{DAFB6F8A-777E-4D3B-BDFF-7A2B6064DF97}"/>
              </a:ext>
            </a:extLst>
          </p:cNvPr>
          <p:cNvSpPr>
            <a:spLocks noGrp="1"/>
          </p:cNvSpPr>
          <p:nvPr>
            <p:ph idx="1"/>
          </p:nvPr>
        </p:nvSpPr>
        <p:spPr/>
        <p:txBody>
          <a:bodyPr/>
          <a:lstStyle/>
          <a:p>
            <a:pPr marL="0" indent="0" algn="just">
              <a:buNone/>
            </a:pPr>
            <a:r>
              <a:rPr lang="en-US" b="1" baseline="30000" dirty="0"/>
              <a:t>8 </a:t>
            </a:r>
            <a:r>
              <a:rPr lang="en-US" dirty="0"/>
              <a:t>“For My thoughts are not your thoughts, Nor are your ways My ways,” declares the </a:t>
            </a:r>
            <a:r>
              <a:rPr lang="en-US" cap="small" dirty="0"/>
              <a:t>Lord</a:t>
            </a:r>
            <a:r>
              <a:rPr lang="en-US" dirty="0"/>
              <a:t>. </a:t>
            </a:r>
            <a:r>
              <a:rPr lang="en-US" b="1" baseline="30000" dirty="0"/>
              <a:t>9 </a:t>
            </a:r>
            <a:r>
              <a:rPr lang="en-US" dirty="0"/>
              <a:t>“For </a:t>
            </a:r>
            <a:r>
              <a:rPr lang="en-US" i="1" dirty="0"/>
              <a:t>as</a:t>
            </a:r>
            <a:r>
              <a:rPr lang="en-US" dirty="0"/>
              <a:t> the heavens are higher than the earth, So are My ways higher than your ways And My thoughts than your thoughts.</a:t>
            </a:r>
          </a:p>
        </p:txBody>
      </p:sp>
    </p:spTree>
    <p:extLst>
      <p:ext uri="{BB962C8B-B14F-4D97-AF65-F5344CB8AC3E}">
        <p14:creationId xmlns:p14="http://schemas.microsoft.com/office/powerpoint/2010/main" val="2200702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64A1-E493-4F97-880E-C2E8713A7CA1}"/>
              </a:ext>
            </a:extLst>
          </p:cNvPr>
          <p:cNvSpPr>
            <a:spLocks noGrp="1"/>
          </p:cNvSpPr>
          <p:nvPr>
            <p:ph type="title"/>
          </p:nvPr>
        </p:nvSpPr>
        <p:spPr/>
        <p:txBody>
          <a:bodyPr>
            <a:normAutofit/>
          </a:bodyPr>
          <a:lstStyle/>
          <a:p>
            <a:r>
              <a:rPr lang="en-US" dirty="0"/>
              <a:t>Psalms 147:4-5</a:t>
            </a:r>
          </a:p>
        </p:txBody>
      </p:sp>
      <p:sp>
        <p:nvSpPr>
          <p:cNvPr id="3" name="Content Placeholder 2">
            <a:extLst>
              <a:ext uri="{FF2B5EF4-FFF2-40B4-BE49-F238E27FC236}">
                <a16:creationId xmlns:a16="http://schemas.microsoft.com/office/drawing/2014/main" id="{DAFB6F8A-777E-4D3B-BDFF-7A2B6064DF97}"/>
              </a:ext>
            </a:extLst>
          </p:cNvPr>
          <p:cNvSpPr>
            <a:spLocks noGrp="1"/>
          </p:cNvSpPr>
          <p:nvPr>
            <p:ph idx="1"/>
          </p:nvPr>
        </p:nvSpPr>
        <p:spPr/>
        <p:txBody>
          <a:bodyPr>
            <a:normAutofit/>
          </a:bodyPr>
          <a:lstStyle/>
          <a:p>
            <a:pPr marL="0" indent="0" algn="just">
              <a:buNone/>
            </a:pPr>
            <a:r>
              <a:rPr lang="en-US" b="1" baseline="30000" dirty="0"/>
              <a:t>4 </a:t>
            </a:r>
            <a:r>
              <a:rPr lang="en-US" dirty="0"/>
              <a:t>He counts the number of the stars; He gives names to all of them. </a:t>
            </a:r>
            <a:r>
              <a:rPr lang="en-US" b="1" baseline="30000" dirty="0"/>
              <a:t>5 </a:t>
            </a:r>
            <a:r>
              <a:rPr lang="en-US" dirty="0"/>
              <a:t>Great is our Lord and abundant in strength; His understanding is infinite.</a:t>
            </a:r>
          </a:p>
        </p:txBody>
      </p:sp>
    </p:spTree>
    <p:extLst>
      <p:ext uri="{BB962C8B-B14F-4D97-AF65-F5344CB8AC3E}">
        <p14:creationId xmlns:p14="http://schemas.microsoft.com/office/powerpoint/2010/main" val="999138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64A1-E493-4F97-880E-C2E8713A7CA1}"/>
              </a:ext>
            </a:extLst>
          </p:cNvPr>
          <p:cNvSpPr>
            <a:spLocks noGrp="1"/>
          </p:cNvSpPr>
          <p:nvPr>
            <p:ph type="title"/>
          </p:nvPr>
        </p:nvSpPr>
        <p:spPr/>
        <p:txBody>
          <a:bodyPr>
            <a:normAutofit/>
          </a:bodyPr>
          <a:lstStyle/>
          <a:p>
            <a:r>
              <a:rPr lang="en-US" dirty="0"/>
              <a:t>Jeremiah 32:19</a:t>
            </a:r>
          </a:p>
        </p:txBody>
      </p:sp>
      <p:sp>
        <p:nvSpPr>
          <p:cNvPr id="3" name="Content Placeholder 2">
            <a:extLst>
              <a:ext uri="{FF2B5EF4-FFF2-40B4-BE49-F238E27FC236}">
                <a16:creationId xmlns:a16="http://schemas.microsoft.com/office/drawing/2014/main" id="{DAFB6F8A-777E-4D3B-BDFF-7A2B6064DF97}"/>
              </a:ext>
            </a:extLst>
          </p:cNvPr>
          <p:cNvSpPr>
            <a:spLocks noGrp="1"/>
          </p:cNvSpPr>
          <p:nvPr>
            <p:ph idx="1"/>
          </p:nvPr>
        </p:nvSpPr>
        <p:spPr/>
        <p:txBody>
          <a:bodyPr/>
          <a:lstStyle/>
          <a:p>
            <a:pPr marL="0" indent="0" algn="just">
              <a:buNone/>
            </a:pPr>
            <a:r>
              <a:rPr lang="en-US" dirty="0"/>
              <a:t>Great in counsel and mighty in deed, whose eyes are open to all the ways of the sons of men, giving to everyone according to his ways and according to the fruit of his deeds;</a:t>
            </a:r>
          </a:p>
        </p:txBody>
      </p:sp>
    </p:spTree>
    <p:extLst>
      <p:ext uri="{BB962C8B-B14F-4D97-AF65-F5344CB8AC3E}">
        <p14:creationId xmlns:p14="http://schemas.microsoft.com/office/powerpoint/2010/main" val="381267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64A1-E493-4F97-880E-C2E8713A7CA1}"/>
              </a:ext>
            </a:extLst>
          </p:cNvPr>
          <p:cNvSpPr>
            <a:spLocks noGrp="1"/>
          </p:cNvSpPr>
          <p:nvPr>
            <p:ph type="title"/>
          </p:nvPr>
        </p:nvSpPr>
        <p:spPr/>
        <p:txBody>
          <a:bodyPr>
            <a:normAutofit/>
          </a:bodyPr>
          <a:lstStyle/>
          <a:p>
            <a:r>
              <a:rPr lang="en-US" dirty="0"/>
              <a:t>James 1:17</a:t>
            </a:r>
          </a:p>
        </p:txBody>
      </p:sp>
      <p:sp>
        <p:nvSpPr>
          <p:cNvPr id="3" name="Content Placeholder 2">
            <a:extLst>
              <a:ext uri="{FF2B5EF4-FFF2-40B4-BE49-F238E27FC236}">
                <a16:creationId xmlns:a16="http://schemas.microsoft.com/office/drawing/2014/main" id="{DAFB6F8A-777E-4D3B-BDFF-7A2B6064DF97}"/>
              </a:ext>
            </a:extLst>
          </p:cNvPr>
          <p:cNvSpPr>
            <a:spLocks noGrp="1"/>
          </p:cNvSpPr>
          <p:nvPr>
            <p:ph idx="1"/>
          </p:nvPr>
        </p:nvSpPr>
        <p:spPr/>
        <p:txBody>
          <a:bodyPr/>
          <a:lstStyle/>
          <a:p>
            <a:pPr marL="0" indent="0" algn="just">
              <a:buNone/>
            </a:pPr>
            <a:r>
              <a:rPr lang="en-US" dirty="0"/>
              <a:t>Every good thing given and every perfect gift is from above, coming down from the Father of lights, with whom there is no variation or shifting shadow.</a:t>
            </a:r>
          </a:p>
        </p:txBody>
      </p:sp>
    </p:spTree>
    <p:extLst>
      <p:ext uri="{BB962C8B-B14F-4D97-AF65-F5344CB8AC3E}">
        <p14:creationId xmlns:p14="http://schemas.microsoft.com/office/powerpoint/2010/main" val="35671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Peter 1:1-3</a:t>
            </a:r>
          </a:p>
        </p:txBody>
      </p:sp>
      <p:sp>
        <p:nvSpPr>
          <p:cNvPr id="3" name="Content Placeholder 2"/>
          <p:cNvSpPr>
            <a:spLocks noGrp="1"/>
          </p:cNvSpPr>
          <p:nvPr>
            <p:ph idx="1"/>
          </p:nvPr>
        </p:nvSpPr>
        <p:spPr/>
        <p:txBody>
          <a:bodyPr>
            <a:noAutofit/>
          </a:bodyPr>
          <a:lstStyle/>
          <a:p>
            <a:pPr marL="0" indent="0" algn="just">
              <a:buNone/>
            </a:pPr>
            <a:r>
              <a:rPr lang="en-US" sz="2700" dirty="0"/>
              <a:t>1 Peter, an apostle of Jesus Christ, To those who reside as aliens, scattered throughout Pontus, Galatia, Cappadocia, Asia, and Bithynia, who are chosen </a:t>
            </a:r>
            <a:r>
              <a:rPr lang="en-US" sz="2700" baseline="30000" dirty="0"/>
              <a:t>2 </a:t>
            </a:r>
            <a:r>
              <a:rPr lang="en-US" sz="2700" dirty="0"/>
              <a:t>according to the foreknowledge of God the Father, by the sanctifying work of the Spirit, to obey Jesus Christ and be sprinkled with His blood: May grace and peace be yours in the fullest measure. </a:t>
            </a:r>
            <a:r>
              <a:rPr lang="en-US" sz="2700" b="1" baseline="30000" dirty="0"/>
              <a:t>3 </a:t>
            </a:r>
            <a:r>
              <a:rPr lang="en-US" sz="2700" dirty="0"/>
              <a:t>Blessed be the God and Father of our Lord Jesus Christ, who according to His great mercy has caused us to be born again to a living hope through the resurrection of Jesus Christ from the dead, </a:t>
            </a:r>
            <a:endParaRPr lang="en-US" sz="2700" dirty="0">
              <a:effectLst/>
            </a:endParaRPr>
          </a:p>
        </p:txBody>
      </p:sp>
    </p:spTree>
    <p:extLst>
      <p:ext uri="{BB962C8B-B14F-4D97-AF65-F5344CB8AC3E}">
        <p14:creationId xmlns:p14="http://schemas.microsoft.com/office/powerpoint/2010/main" val="3991807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64A1-E493-4F97-880E-C2E8713A7CA1}"/>
              </a:ext>
            </a:extLst>
          </p:cNvPr>
          <p:cNvSpPr>
            <a:spLocks noGrp="1"/>
          </p:cNvSpPr>
          <p:nvPr>
            <p:ph type="title"/>
          </p:nvPr>
        </p:nvSpPr>
        <p:spPr/>
        <p:txBody>
          <a:bodyPr>
            <a:normAutofit/>
          </a:bodyPr>
          <a:lstStyle/>
          <a:p>
            <a:r>
              <a:rPr lang="en-US" dirty="0"/>
              <a:t>Psalm 19:1-2</a:t>
            </a:r>
          </a:p>
        </p:txBody>
      </p:sp>
      <p:sp>
        <p:nvSpPr>
          <p:cNvPr id="3" name="Content Placeholder 2">
            <a:extLst>
              <a:ext uri="{FF2B5EF4-FFF2-40B4-BE49-F238E27FC236}">
                <a16:creationId xmlns:a16="http://schemas.microsoft.com/office/drawing/2014/main" id="{DAFB6F8A-777E-4D3B-BDFF-7A2B6064DF97}"/>
              </a:ext>
            </a:extLst>
          </p:cNvPr>
          <p:cNvSpPr>
            <a:spLocks noGrp="1"/>
          </p:cNvSpPr>
          <p:nvPr>
            <p:ph idx="1"/>
          </p:nvPr>
        </p:nvSpPr>
        <p:spPr/>
        <p:txBody>
          <a:bodyPr/>
          <a:lstStyle/>
          <a:p>
            <a:pPr marL="0" indent="0" algn="just">
              <a:buNone/>
            </a:pPr>
            <a:r>
              <a:rPr lang="en-US" dirty="0"/>
              <a:t>The heavens are telling of the glory of God; And their expanse is declaring the work of His hands. </a:t>
            </a:r>
            <a:r>
              <a:rPr lang="en-US" b="1" baseline="30000" dirty="0"/>
              <a:t>2 </a:t>
            </a:r>
            <a:r>
              <a:rPr lang="en-US" dirty="0"/>
              <a:t>Day to day pours forth speech, And night to night reveals knowledge.</a:t>
            </a:r>
          </a:p>
        </p:txBody>
      </p:sp>
    </p:spTree>
    <p:extLst>
      <p:ext uri="{BB962C8B-B14F-4D97-AF65-F5344CB8AC3E}">
        <p14:creationId xmlns:p14="http://schemas.microsoft.com/office/powerpoint/2010/main" val="1572334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64A1-E493-4F97-880E-C2E8713A7CA1}"/>
              </a:ext>
            </a:extLst>
          </p:cNvPr>
          <p:cNvSpPr>
            <a:spLocks noGrp="1"/>
          </p:cNvSpPr>
          <p:nvPr>
            <p:ph type="title"/>
          </p:nvPr>
        </p:nvSpPr>
        <p:spPr/>
        <p:txBody>
          <a:bodyPr>
            <a:normAutofit/>
          </a:bodyPr>
          <a:lstStyle/>
          <a:p>
            <a:r>
              <a:rPr lang="en-US" dirty="0"/>
              <a:t>2 Peter 3:9</a:t>
            </a:r>
          </a:p>
        </p:txBody>
      </p:sp>
      <p:sp>
        <p:nvSpPr>
          <p:cNvPr id="3" name="Content Placeholder 2">
            <a:extLst>
              <a:ext uri="{FF2B5EF4-FFF2-40B4-BE49-F238E27FC236}">
                <a16:creationId xmlns:a16="http://schemas.microsoft.com/office/drawing/2014/main" id="{DAFB6F8A-777E-4D3B-BDFF-7A2B6064DF97}"/>
              </a:ext>
            </a:extLst>
          </p:cNvPr>
          <p:cNvSpPr>
            <a:spLocks noGrp="1"/>
          </p:cNvSpPr>
          <p:nvPr>
            <p:ph idx="1"/>
          </p:nvPr>
        </p:nvSpPr>
        <p:spPr/>
        <p:txBody>
          <a:bodyPr/>
          <a:lstStyle/>
          <a:p>
            <a:pPr marL="0" indent="0" algn="just">
              <a:buNone/>
            </a:pPr>
            <a:r>
              <a:rPr lang="en-US" dirty="0"/>
              <a:t>The Lord is not slow about His promise, as some count slowness, but is patient toward you, not wishing for any to perish but for all to come to repentance.</a:t>
            </a:r>
          </a:p>
        </p:txBody>
      </p:sp>
    </p:spTree>
    <p:extLst>
      <p:ext uri="{BB962C8B-B14F-4D97-AF65-F5344CB8AC3E}">
        <p14:creationId xmlns:p14="http://schemas.microsoft.com/office/powerpoint/2010/main" val="2699221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III. Believers Must Respond in Honor (17)</a:t>
            </a:r>
          </a:p>
          <a:p>
            <a:pPr marL="0" indent="0" algn="just">
              <a:buNone/>
            </a:pPr>
            <a:r>
              <a:rPr lang="en-US" sz="1800" b="1" baseline="30000" dirty="0"/>
              <a:t>17 </a:t>
            </a:r>
            <a:r>
              <a:rPr lang="en-US" sz="1800" dirty="0"/>
              <a:t>If you address as Father the One who impartially judges according to each one’s work, conduct yourselves in fear during the time of your stay </a:t>
            </a:r>
            <a:r>
              <a:rPr lang="en-US" sz="1800" i="1" dirty="0"/>
              <a:t>on earth</a:t>
            </a:r>
            <a:r>
              <a:rPr lang="en-US" sz="1800" dirty="0"/>
              <a:t>;</a:t>
            </a:r>
          </a:p>
          <a:p>
            <a:pPr marL="0" indent="0" algn="just">
              <a:buNone/>
            </a:pPr>
            <a:endParaRPr lang="en-US" sz="900" b="1" dirty="0"/>
          </a:p>
          <a:p>
            <a:pPr marL="457200" indent="-457200">
              <a:buFont typeface="+mj-lt"/>
              <a:buAutoNum type="alphaUcPeriod"/>
            </a:pPr>
            <a:r>
              <a:rPr lang="en-US" sz="2000" b="1" dirty="0"/>
              <a:t>The Father (17a)</a:t>
            </a:r>
          </a:p>
          <a:p>
            <a:pPr marL="457200" indent="-457200">
              <a:buFont typeface="+mj-lt"/>
              <a:buAutoNum type="alphaUcPeriod"/>
            </a:pPr>
            <a:r>
              <a:rPr lang="en-US" sz="2000" b="1" dirty="0"/>
              <a:t>The Judge (17b)</a:t>
            </a:r>
          </a:p>
          <a:p>
            <a:pPr marL="0" indent="0">
              <a:buNone/>
            </a:pPr>
            <a:r>
              <a:rPr lang="en-US" sz="2000" dirty="0"/>
              <a:t>“…the One who impartially judges…”</a:t>
            </a:r>
          </a:p>
        </p:txBody>
      </p:sp>
    </p:spTree>
    <p:extLst>
      <p:ext uri="{BB962C8B-B14F-4D97-AF65-F5344CB8AC3E}">
        <p14:creationId xmlns:p14="http://schemas.microsoft.com/office/powerpoint/2010/main" val="4221880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5D4EE-28C9-4626-9007-890D14A3819B}"/>
              </a:ext>
            </a:extLst>
          </p:cNvPr>
          <p:cNvSpPr>
            <a:spLocks noGrp="1"/>
          </p:cNvSpPr>
          <p:nvPr>
            <p:ph type="title"/>
          </p:nvPr>
        </p:nvSpPr>
        <p:spPr/>
        <p:txBody>
          <a:bodyPr/>
          <a:lstStyle/>
          <a:p>
            <a:r>
              <a:rPr lang="en-US" dirty="0"/>
              <a:t>1 Corinthians 3:12-15</a:t>
            </a:r>
          </a:p>
        </p:txBody>
      </p:sp>
      <p:sp>
        <p:nvSpPr>
          <p:cNvPr id="3" name="Content Placeholder 2">
            <a:extLst>
              <a:ext uri="{FF2B5EF4-FFF2-40B4-BE49-F238E27FC236}">
                <a16:creationId xmlns:a16="http://schemas.microsoft.com/office/drawing/2014/main" id="{2FCE8A04-7757-46F0-8DA5-E5892FB0E0C7}"/>
              </a:ext>
            </a:extLst>
          </p:cNvPr>
          <p:cNvSpPr>
            <a:spLocks noGrp="1"/>
          </p:cNvSpPr>
          <p:nvPr>
            <p:ph idx="1"/>
          </p:nvPr>
        </p:nvSpPr>
        <p:spPr/>
        <p:txBody>
          <a:bodyPr>
            <a:normAutofit lnSpcReduction="10000"/>
          </a:bodyPr>
          <a:lstStyle/>
          <a:p>
            <a:pPr marL="0" indent="0" algn="just">
              <a:buNone/>
            </a:pPr>
            <a:r>
              <a:rPr lang="en-US" b="1" baseline="30000" dirty="0"/>
              <a:t>12 </a:t>
            </a:r>
            <a:r>
              <a:rPr lang="en-US" dirty="0"/>
              <a:t>Now if any man builds on the foundation with gold, silver, precious stones, wood, hay, straw, </a:t>
            </a:r>
            <a:r>
              <a:rPr lang="en-US" b="1" baseline="30000" dirty="0"/>
              <a:t>13 </a:t>
            </a:r>
            <a:r>
              <a:rPr lang="en-US" dirty="0"/>
              <a:t>each man’s work will become evident; for the day will show it because it is </a:t>
            </a:r>
            <a:r>
              <a:rPr lang="en-US" i="1" dirty="0"/>
              <a:t>to be</a:t>
            </a:r>
            <a:r>
              <a:rPr lang="en-US" dirty="0"/>
              <a:t> revealed with fire, and the fire itself will test the quality of each man’s work. </a:t>
            </a:r>
            <a:r>
              <a:rPr lang="en-US" b="1" baseline="30000" dirty="0"/>
              <a:t>14 </a:t>
            </a:r>
            <a:r>
              <a:rPr lang="en-US" dirty="0"/>
              <a:t>If any man’s work which he has built on it remains, he will receive a reward. </a:t>
            </a:r>
            <a:r>
              <a:rPr lang="en-US" b="1" baseline="30000" dirty="0"/>
              <a:t>15 </a:t>
            </a:r>
            <a:r>
              <a:rPr lang="en-US" dirty="0"/>
              <a:t>If any man’s work is burned up, he will suffer loss; but he himself will be saved, yet so as through fire.</a:t>
            </a:r>
          </a:p>
        </p:txBody>
      </p:sp>
    </p:spTree>
    <p:extLst>
      <p:ext uri="{BB962C8B-B14F-4D97-AF65-F5344CB8AC3E}">
        <p14:creationId xmlns:p14="http://schemas.microsoft.com/office/powerpoint/2010/main" val="2525365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5D4EE-28C9-4626-9007-890D14A3819B}"/>
              </a:ext>
            </a:extLst>
          </p:cNvPr>
          <p:cNvSpPr>
            <a:spLocks noGrp="1"/>
          </p:cNvSpPr>
          <p:nvPr>
            <p:ph type="title"/>
          </p:nvPr>
        </p:nvSpPr>
        <p:spPr/>
        <p:txBody>
          <a:bodyPr/>
          <a:lstStyle/>
          <a:p>
            <a:r>
              <a:rPr lang="en-US" dirty="0"/>
              <a:t>Hebrews 12:5-8</a:t>
            </a:r>
          </a:p>
        </p:txBody>
      </p:sp>
      <p:sp>
        <p:nvSpPr>
          <p:cNvPr id="3" name="Content Placeholder 2">
            <a:extLst>
              <a:ext uri="{FF2B5EF4-FFF2-40B4-BE49-F238E27FC236}">
                <a16:creationId xmlns:a16="http://schemas.microsoft.com/office/drawing/2014/main" id="{2FCE8A04-7757-46F0-8DA5-E5892FB0E0C7}"/>
              </a:ext>
            </a:extLst>
          </p:cNvPr>
          <p:cNvSpPr>
            <a:spLocks noGrp="1"/>
          </p:cNvSpPr>
          <p:nvPr>
            <p:ph idx="1"/>
          </p:nvPr>
        </p:nvSpPr>
        <p:spPr/>
        <p:txBody>
          <a:bodyPr>
            <a:noAutofit/>
          </a:bodyPr>
          <a:lstStyle/>
          <a:p>
            <a:pPr marL="0" indent="0" algn="just">
              <a:buNone/>
            </a:pPr>
            <a:r>
              <a:rPr lang="en-US" sz="2800" b="1" baseline="30000" dirty="0"/>
              <a:t>5 </a:t>
            </a:r>
            <a:r>
              <a:rPr lang="en-US" sz="2800" dirty="0"/>
              <a:t>and you have forgotten the exhortation which is addressed to you as sons, “</a:t>
            </a:r>
            <a:r>
              <a:rPr lang="en-US" sz="2800" cap="small" dirty="0"/>
              <a:t>My son, do not regard lightly the discipline of the Lord</a:t>
            </a:r>
            <a:r>
              <a:rPr lang="en-US" sz="2800" dirty="0"/>
              <a:t>, </a:t>
            </a:r>
            <a:r>
              <a:rPr lang="en-US" sz="2800" cap="small" dirty="0"/>
              <a:t>Nor</a:t>
            </a:r>
            <a:r>
              <a:rPr lang="en-US" sz="2800" dirty="0"/>
              <a:t> </a:t>
            </a:r>
            <a:r>
              <a:rPr lang="en-US" sz="2800" cap="small" dirty="0"/>
              <a:t>faint when you are reproved by Him</a:t>
            </a:r>
            <a:r>
              <a:rPr lang="en-US" sz="2800" dirty="0"/>
              <a:t>; </a:t>
            </a:r>
            <a:r>
              <a:rPr lang="en-US" sz="2800" b="1" baseline="30000" dirty="0"/>
              <a:t>6 </a:t>
            </a:r>
            <a:r>
              <a:rPr lang="en-US" sz="2800" cap="small" dirty="0"/>
              <a:t>For those</a:t>
            </a:r>
            <a:r>
              <a:rPr lang="en-US" sz="2800" dirty="0"/>
              <a:t> </a:t>
            </a:r>
            <a:r>
              <a:rPr lang="en-US" sz="2800" cap="small" dirty="0"/>
              <a:t>whom the Lord loves He disciplines</a:t>
            </a:r>
            <a:r>
              <a:rPr lang="en-US" sz="2800" dirty="0"/>
              <a:t>, </a:t>
            </a:r>
            <a:r>
              <a:rPr lang="en-US" sz="2800" cap="small" dirty="0"/>
              <a:t>And He scourges every son whom He receives</a:t>
            </a:r>
            <a:r>
              <a:rPr lang="en-US" sz="2800" dirty="0"/>
              <a:t>.” </a:t>
            </a:r>
            <a:r>
              <a:rPr lang="en-US" sz="2800" b="1" baseline="30000" dirty="0"/>
              <a:t>7 </a:t>
            </a:r>
            <a:r>
              <a:rPr lang="en-US" sz="2800" dirty="0"/>
              <a:t>It is for discipline that you endure; God deals with you as with sons; for what son is there whom </a:t>
            </a:r>
            <a:r>
              <a:rPr lang="en-US" sz="2800" i="1" dirty="0"/>
              <a:t>his</a:t>
            </a:r>
            <a:r>
              <a:rPr lang="en-US" sz="2800" dirty="0"/>
              <a:t> father does not discipline? </a:t>
            </a:r>
            <a:r>
              <a:rPr lang="en-US" sz="2800" b="1" baseline="30000" dirty="0"/>
              <a:t> 8 </a:t>
            </a:r>
            <a:r>
              <a:rPr lang="en-US" sz="2800" dirty="0"/>
              <a:t>But if you are without discipline, of which all have become partakers, then you are illegitimate children and not sons.</a:t>
            </a:r>
          </a:p>
        </p:txBody>
      </p:sp>
    </p:spTree>
    <p:extLst>
      <p:ext uri="{BB962C8B-B14F-4D97-AF65-F5344CB8AC3E}">
        <p14:creationId xmlns:p14="http://schemas.microsoft.com/office/powerpoint/2010/main" val="1924355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5D4EE-28C9-4626-9007-890D14A3819B}"/>
              </a:ext>
            </a:extLst>
          </p:cNvPr>
          <p:cNvSpPr>
            <a:spLocks noGrp="1"/>
          </p:cNvSpPr>
          <p:nvPr>
            <p:ph type="title"/>
          </p:nvPr>
        </p:nvSpPr>
        <p:spPr/>
        <p:txBody>
          <a:bodyPr/>
          <a:lstStyle/>
          <a:p>
            <a:r>
              <a:rPr lang="en-US" dirty="0"/>
              <a:t>Hebrews 12:9-11</a:t>
            </a:r>
          </a:p>
        </p:txBody>
      </p:sp>
      <p:sp>
        <p:nvSpPr>
          <p:cNvPr id="3" name="Content Placeholder 2">
            <a:extLst>
              <a:ext uri="{FF2B5EF4-FFF2-40B4-BE49-F238E27FC236}">
                <a16:creationId xmlns:a16="http://schemas.microsoft.com/office/drawing/2014/main" id="{2FCE8A04-7757-46F0-8DA5-E5892FB0E0C7}"/>
              </a:ext>
            </a:extLst>
          </p:cNvPr>
          <p:cNvSpPr>
            <a:spLocks noGrp="1"/>
          </p:cNvSpPr>
          <p:nvPr>
            <p:ph idx="1"/>
          </p:nvPr>
        </p:nvSpPr>
        <p:spPr/>
        <p:txBody>
          <a:bodyPr>
            <a:normAutofit/>
          </a:bodyPr>
          <a:lstStyle/>
          <a:p>
            <a:pPr marL="0" indent="0" algn="just">
              <a:buNone/>
            </a:pPr>
            <a:r>
              <a:rPr lang="en-US" sz="2800" dirty="0"/>
              <a:t> </a:t>
            </a:r>
            <a:r>
              <a:rPr lang="en-US" sz="2800" b="1" baseline="30000" dirty="0"/>
              <a:t>9 </a:t>
            </a:r>
            <a:r>
              <a:rPr lang="en-US" sz="2800" dirty="0"/>
              <a:t>Furthermore, we had earthly fathers to discipline us, and we respected them; shall we not much rather be subject to the Father of spirits, and live? </a:t>
            </a:r>
            <a:r>
              <a:rPr lang="en-US" sz="2800" b="1" baseline="30000" dirty="0"/>
              <a:t>10 </a:t>
            </a:r>
            <a:r>
              <a:rPr lang="en-US" sz="2800" dirty="0"/>
              <a:t>For they disciplined us for a short time as seemed best to them, but He </a:t>
            </a:r>
            <a:r>
              <a:rPr lang="en-US" sz="2800" i="1" dirty="0"/>
              <a:t>disciplines us</a:t>
            </a:r>
            <a:r>
              <a:rPr lang="en-US" sz="2800" dirty="0"/>
              <a:t> for </a:t>
            </a:r>
            <a:r>
              <a:rPr lang="en-US" sz="2800" i="1" dirty="0"/>
              <a:t>our</a:t>
            </a:r>
            <a:r>
              <a:rPr lang="en-US" sz="2800" dirty="0"/>
              <a:t> good, so that we may share His holiness. </a:t>
            </a:r>
            <a:r>
              <a:rPr lang="en-US" sz="2800" b="1" baseline="30000" dirty="0"/>
              <a:t>11 </a:t>
            </a:r>
            <a:r>
              <a:rPr lang="en-US" sz="2800" dirty="0"/>
              <a:t>All discipline for the moment seems not to be joyful, but sorrowful; yet to those who have been trained by it, afterwards it yields the peaceful fruit of righteousness. </a:t>
            </a:r>
          </a:p>
        </p:txBody>
      </p:sp>
    </p:spTree>
    <p:extLst>
      <p:ext uri="{BB962C8B-B14F-4D97-AF65-F5344CB8AC3E}">
        <p14:creationId xmlns:p14="http://schemas.microsoft.com/office/powerpoint/2010/main" val="3283080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III. Believers Must Respond in Honor (17)</a:t>
            </a:r>
          </a:p>
          <a:p>
            <a:pPr marL="0" indent="0" algn="just">
              <a:buNone/>
            </a:pPr>
            <a:r>
              <a:rPr lang="en-US" sz="1800" b="1" baseline="30000" dirty="0"/>
              <a:t>17 </a:t>
            </a:r>
            <a:r>
              <a:rPr lang="en-US" sz="1800" dirty="0"/>
              <a:t>If you address as Father the One who impartially judges according to each one’s work, conduct yourselves in fear during the time of your stay </a:t>
            </a:r>
            <a:r>
              <a:rPr lang="en-US" sz="1800" i="1" dirty="0"/>
              <a:t>on earth</a:t>
            </a:r>
            <a:r>
              <a:rPr lang="en-US" sz="1800" dirty="0"/>
              <a:t>;</a:t>
            </a:r>
          </a:p>
          <a:p>
            <a:pPr marL="0" indent="0" algn="just">
              <a:buNone/>
            </a:pPr>
            <a:endParaRPr lang="en-US" sz="900" b="1" dirty="0"/>
          </a:p>
          <a:p>
            <a:pPr marL="457200" indent="-457200">
              <a:buFont typeface="+mj-lt"/>
              <a:buAutoNum type="alphaUcPeriod"/>
            </a:pPr>
            <a:r>
              <a:rPr lang="en-US" sz="2000" b="1" dirty="0"/>
              <a:t>The Father (17a)</a:t>
            </a:r>
          </a:p>
          <a:p>
            <a:pPr marL="457200" indent="-457200">
              <a:buFont typeface="+mj-lt"/>
              <a:buAutoNum type="alphaUcPeriod"/>
            </a:pPr>
            <a:r>
              <a:rPr lang="en-US" sz="2000" b="1" dirty="0"/>
              <a:t>The Judge (17b)</a:t>
            </a:r>
          </a:p>
          <a:p>
            <a:pPr marL="457200" indent="-457200">
              <a:buFont typeface="+mj-lt"/>
              <a:buAutoNum type="alphaUcPeriod"/>
            </a:pPr>
            <a:r>
              <a:rPr lang="en-US" sz="2000" b="1" dirty="0"/>
              <a:t>Our Conduct (17c)</a:t>
            </a:r>
          </a:p>
          <a:p>
            <a:pPr marL="0" indent="0">
              <a:buNone/>
            </a:pPr>
            <a:r>
              <a:rPr lang="en-US" sz="2000" dirty="0"/>
              <a:t>“…conduct yourselves in fear during the time of your stay on earth…”</a:t>
            </a:r>
          </a:p>
          <a:p>
            <a:pPr marL="0" indent="0">
              <a:buNone/>
            </a:pPr>
            <a:endParaRPr lang="en-US" sz="2000" dirty="0"/>
          </a:p>
          <a:p>
            <a:pPr marL="0" indent="0" algn="just">
              <a:buNone/>
            </a:pPr>
            <a:r>
              <a:rPr lang="en-US" sz="2800" dirty="0"/>
              <a:t>1 Corinthians 10:31</a:t>
            </a:r>
          </a:p>
          <a:p>
            <a:pPr marL="0" indent="0" algn="just">
              <a:buNone/>
            </a:pPr>
            <a:r>
              <a:rPr lang="en-US" sz="2800" b="1" baseline="30000" dirty="0"/>
              <a:t>31 </a:t>
            </a:r>
            <a:r>
              <a:rPr lang="en-US" sz="2800" dirty="0"/>
              <a:t>Whether, then, you eat or drink or whatever you do, do all to the glory of God.</a:t>
            </a:r>
          </a:p>
        </p:txBody>
      </p:sp>
    </p:spTree>
    <p:extLst>
      <p:ext uri="{BB962C8B-B14F-4D97-AF65-F5344CB8AC3E}">
        <p14:creationId xmlns:p14="http://schemas.microsoft.com/office/powerpoint/2010/main" val="3232279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Idea</a:t>
            </a:r>
          </a:p>
        </p:txBody>
      </p:sp>
      <p:sp>
        <p:nvSpPr>
          <p:cNvPr id="3" name="Content Placeholder 2"/>
          <p:cNvSpPr>
            <a:spLocks noGrp="1"/>
          </p:cNvSpPr>
          <p:nvPr>
            <p:ph idx="1"/>
          </p:nvPr>
        </p:nvSpPr>
        <p:spPr/>
        <p:txBody>
          <a:bodyPr>
            <a:normAutofit/>
          </a:bodyPr>
          <a:lstStyle/>
          <a:p>
            <a:pPr marL="0" indent="0" algn="just">
              <a:buNone/>
            </a:pPr>
            <a:r>
              <a:rPr lang="en-US" dirty="0"/>
              <a:t>Since no gift is greater than God’s free gift of forgiveness and salvation in Jesus Christ, nothing can demand a greater response.</a:t>
            </a:r>
            <a:endParaRPr lang="en-US" dirty="0">
              <a:effectLst/>
            </a:endParaRPr>
          </a:p>
        </p:txBody>
      </p:sp>
    </p:spTree>
    <p:extLst>
      <p:ext uri="{BB962C8B-B14F-4D97-AF65-F5344CB8AC3E}">
        <p14:creationId xmlns:p14="http://schemas.microsoft.com/office/powerpoint/2010/main" val="1361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Peter 1:4-7</a:t>
            </a:r>
          </a:p>
        </p:txBody>
      </p:sp>
      <p:sp>
        <p:nvSpPr>
          <p:cNvPr id="3" name="Content Placeholder 2"/>
          <p:cNvSpPr>
            <a:spLocks noGrp="1"/>
          </p:cNvSpPr>
          <p:nvPr>
            <p:ph idx="1"/>
          </p:nvPr>
        </p:nvSpPr>
        <p:spPr/>
        <p:txBody>
          <a:bodyPr>
            <a:noAutofit/>
          </a:bodyPr>
          <a:lstStyle/>
          <a:p>
            <a:pPr marL="0" indent="0" algn="just">
              <a:buNone/>
            </a:pPr>
            <a:r>
              <a:rPr lang="en-US" sz="2700" b="1" baseline="30000" dirty="0"/>
              <a:t>4 </a:t>
            </a:r>
            <a:r>
              <a:rPr lang="en-US" sz="2700" dirty="0"/>
              <a:t>to </a:t>
            </a:r>
            <a:r>
              <a:rPr lang="en-US" sz="2700" i="1" dirty="0"/>
              <a:t>obtain</a:t>
            </a:r>
            <a:r>
              <a:rPr lang="en-US" sz="2700" dirty="0"/>
              <a:t> an inheritance </a:t>
            </a:r>
            <a:r>
              <a:rPr lang="en-US" sz="2700" i="1" dirty="0"/>
              <a:t>which is</a:t>
            </a:r>
            <a:r>
              <a:rPr lang="en-US" sz="2700" dirty="0"/>
              <a:t> imperishable and undefiled and will not fade away, reserved in heaven for you, </a:t>
            </a:r>
            <a:r>
              <a:rPr lang="en-US" sz="2700" b="1" baseline="30000" dirty="0"/>
              <a:t>5 </a:t>
            </a:r>
            <a:r>
              <a:rPr lang="en-US" sz="2700" dirty="0"/>
              <a:t>who are protected by the power of God through faith for a salvation ready to be revealed in the last time. </a:t>
            </a:r>
            <a:r>
              <a:rPr lang="en-US" sz="2700" b="1" baseline="30000" dirty="0"/>
              <a:t>6 </a:t>
            </a:r>
            <a:r>
              <a:rPr lang="en-US" sz="2700" dirty="0"/>
              <a:t>In this you greatly rejoice, even though now for a little while, if necessary, you have been distressed by various trials, </a:t>
            </a:r>
            <a:r>
              <a:rPr lang="en-US" sz="2700" b="1" baseline="30000" dirty="0"/>
              <a:t>7 </a:t>
            </a:r>
            <a:r>
              <a:rPr lang="en-US" sz="2700" dirty="0"/>
              <a:t>so that the proof of your faith, </a:t>
            </a:r>
            <a:r>
              <a:rPr lang="en-US" sz="2700" i="1" dirty="0"/>
              <a:t>being</a:t>
            </a:r>
            <a:r>
              <a:rPr lang="en-US" sz="2700" dirty="0"/>
              <a:t> more precious than gold which is perishable, even though tested by fire, may be found to result in praise and glory and honor at the revelation of Jesus Christ; </a:t>
            </a:r>
          </a:p>
        </p:txBody>
      </p:sp>
    </p:spTree>
    <p:extLst>
      <p:ext uri="{BB962C8B-B14F-4D97-AF65-F5344CB8AC3E}">
        <p14:creationId xmlns:p14="http://schemas.microsoft.com/office/powerpoint/2010/main" val="350281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Peter 1:8-11</a:t>
            </a:r>
          </a:p>
        </p:txBody>
      </p:sp>
      <p:sp>
        <p:nvSpPr>
          <p:cNvPr id="3" name="Content Placeholder 2"/>
          <p:cNvSpPr>
            <a:spLocks noGrp="1"/>
          </p:cNvSpPr>
          <p:nvPr>
            <p:ph idx="1"/>
          </p:nvPr>
        </p:nvSpPr>
        <p:spPr/>
        <p:txBody>
          <a:bodyPr>
            <a:noAutofit/>
          </a:bodyPr>
          <a:lstStyle/>
          <a:p>
            <a:pPr marL="0" indent="0" algn="just">
              <a:buNone/>
            </a:pPr>
            <a:r>
              <a:rPr lang="en-US" sz="2700" b="1" baseline="30000" dirty="0"/>
              <a:t>8 </a:t>
            </a:r>
            <a:r>
              <a:rPr lang="en-US" sz="2700" dirty="0"/>
              <a:t>and though you have not seen Him, you love Him, and though you do not see Him now, but believe in Him, you greatly rejoice with joy inexpressible and full of glory, </a:t>
            </a:r>
            <a:r>
              <a:rPr lang="en-US" sz="2700" b="1" baseline="30000" dirty="0"/>
              <a:t>9 </a:t>
            </a:r>
            <a:r>
              <a:rPr lang="en-US" sz="2700" dirty="0"/>
              <a:t>obtaining as the outcome of your faith the salvation of your souls. </a:t>
            </a:r>
            <a:r>
              <a:rPr lang="en-US" sz="2700" b="1" baseline="30000" dirty="0"/>
              <a:t>10 </a:t>
            </a:r>
            <a:r>
              <a:rPr lang="en-US" sz="2700" dirty="0"/>
              <a:t>As to this salvation, the prophets who prophesied of the grace that </a:t>
            </a:r>
            <a:r>
              <a:rPr lang="en-US" sz="2700" i="1" dirty="0"/>
              <a:t>would come</a:t>
            </a:r>
            <a:r>
              <a:rPr lang="en-US" sz="2700" dirty="0"/>
              <a:t> to you made careful searches and inquiries, </a:t>
            </a:r>
            <a:r>
              <a:rPr lang="en-US" sz="2700" b="1" baseline="30000" dirty="0"/>
              <a:t>11 </a:t>
            </a:r>
            <a:r>
              <a:rPr lang="en-US" sz="2700" dirty="0"/>
              <a:t>seeking to know what person or time the Spirit of Christ within them was indicating as He predicted the sufferings of Christ and the glories to follow. </a:t>
            </a:r>
            <a:endParaRPr lang="en-US" sz="2700" dirty="0">
              <a:effectLst/>
            </a:endParaRPr>
          </a:p>
        </p:txBody>
      </p:sp>
    </p:spTree>
    <p:extLst>
      <p:ext uri="{BB962C8B-B14F-4D97-AF65-F5344CB8AC3E}">
        <p14:creationId xmlns:p14="http://schemas.microsoft.com/office/powerpoint/2010/main" val="114230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Peter 1:12-14</a:t>
            </a:r>
          </a:p>
        </p:txBody>
      </p:sp>
      <p:sp>
        <p:nvSpPr>
          <p:cNvPr id="3" name="Content Placeholder 2"/>
          <p:cNvSpPr>
            <a:spLocks noGrp="1"/>
          </p:cNvSpPr>
          <p:nvPr>
            <p:ph idx="1"/>
          </p:nvPr>
        </p:nvSpPr>
        <p:spPr/>
        <p:txBody>
          <a:bodyPr>
            <a:noAutofit/>
          </a:bodyPr>
          <a:lstStyle/>
          <a:p>
            <a:pPr marL="0" indent="0" algn="just">
              <a:buNone/>
            </a:pPr>
            <a:r>
              <a:rPr lang="en-US" sz="2700" b="1" baseline="30000" dirty="0"/>
              <a:t>12 </a:t>
            </a:r>
            <a:r>
              <a:rPr lang="en-US" sz="2700" dirty="0"/>
              <a:t>It was revealed to them that they were not serving themselves, but you, in these things which now have been announced to you through those who preached the gospel to you by the Holy Spirit sent from heaven—things into which angels long to look. </a:t>
            </a:r>
            <a:r>
              <a:rPr lang="en-US" sz="2700" b="1" baseline="30000" dirty="0"/>
              <a:t>13 </a:t>
            </a:r>
            <a:r>
              <a:rPr lang="en-US" sz="2700" dirty="0"/>
              <a:t>Therefore, prepare your minds for action, keep sober </a:t>
            </a:r>
            <a:r>
              <a:rPr lang="en-US" sz="2700" i="1" dirty="0"/>
              <a:t>in spirit</a:t>
            </a:r>
            <a:r>
              <a:rPr lang="en-US" sz="2700" dirty="0"/>
              <a:t>, fix your hope completely on the grace to be brought to you at the revelation of Jesus Christ. </a:t>
            </a:r>
            <a:r>
              <a:rPr lang="en-US" sz="2700" b="1" baseline="30000" dirty="0"/>
              <a:t>14 </a:t>
            </a:r>
            <a:r>
              <a:rPr lang="en-US" sz="2700" dirty="0"/>
              <a:t>As obedient children, do not be conformed to the former lusts </a:t>
            </a:r>
            <a:r>
              <a:rPr lang="en-US" sz="2700" i="1" dirty="0"/>
              <a:t>which were yours</a:t>
            </a:r>
            <a:r>
              <a:rPr lang="en-US" sz="2700" dirty="0"/>
              <a:t> in your ignorance, </a:t>
            </a:r>
          </a:p>
        </p:txBody>
      </p:sp>
    </p:spTree>
    <p:extLst>
      <p:ext uri="{BB962C8B-B14F-4D97-AF65-F5344CB8AC3E}">
        <p14:creationId xmlns:p14="http://schemas.microsoft.com/office/powerpoint/2010/main" val="369634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Peter 1:15-17</a:t>
            </a:r>
          </a:p>
        </p:txBody>
      </p:sp>
      <p:sp>
        <p:nvSpPr>
          <p:cNvPr id="3" name="Content Placeholder 2"/>
          <p:cNvSpPr>
            <a:spLocks noGrp="1"/>
          </p:cNvSpPr>
          <p:nvPr>
            <p:ph idx="1"/>
          </p:nvPr>
        </p:nvSpPr>
        <p:spPr/>
        <p:txBody>
          <a:bodyPr>
            <a:noAutofit/>
          </a:bodyPr>
          <a:lstStyle/>
          <a:p>
            <a:pPr marL="0" indent="0" algn="just">
              <a:buNone/>
            </a:pPr>
            <a:r>
              <a:rPr lang="en-US" sz="2700" b="1" baseline="30000" dirty="0"/>
              <a:t>15 </a:t>
            </a:r>
            <a:r>
              <a:rPr lang="en-US" sz="2700" dirty="0"/>
              <a:t>but like the Holy One who called you, be holy yourselves also in all </a:t>
            </a:r>
            <a:r>
              <a:rPr lang="en-US" sz="2700" i="1" dirty="0"/>
              <a:t>your </a:t>
            </a:r>
            <a:r>
              <a:rPr lang="en-US" sz="2700" dirty="0"/>
              <a:t>behavior; </a:t>
            </a:r>
            <a:r>
              <a:rPr lang="en-US" sz="2700" b="1" baseline="30000" dirty="0"/>
              <a:t>16 </a:t>
            </a:r>
            <a:r>
              <a:rPr lang="en-US" sz="2700" dirty="0"/>
              <a:t>because it is written, “</a:t>
            </a:r>
            <a:r>
              <a:rPr lang="en-US" sz="2700" cap="small" dirty="0"/>
              <a:t>You shall be holy, for I am holy</a:t>
            </a:r>
            <a:r>
              <a:rPr lang="en-US" sz="2700" dirty="0"/>
              <a:t>.” </a:t>
            </a:r>
            <a:r>
              <a:rPr lang="en-US" sz="2700" b="1" baseline="30000" dirty="0"/>
              <a:t>17 </a:t>
            </a:r>
            <a:r>
              <a:rPr lang="en-US" sz="2700" dirty="0"/>
              <a:t>If you address as Father the One who impartially judges according to each one’s work, conduct yourselves in fear during the time of your stay </a:t>
            </a:r>
            <a:r>
              <a:rPr lang="en-US" sz="2700" i="1" dirty="0"/>
              <a:t>on earth</a:t>
            </a:r>
            <a:r>
              <a:rPr lang="en-US" sz="2700" dirty="0"/>
              <a:t>;</a:t>
            </a:r>
          </a:p>
        </p:txBody>
      </p:sp>
    </p:spTree>
    <p:extLst>
      <p:ext uri="{BB962C8B-B14F-4D97-AF65-F5344CB8AC3E}">
        <p14:creationId xmlns:p14="http://schemas.microsoft.com/office/powerpoint/2010/main" val="2536864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Idea</a:t>
            </a:r>
          </a:p>
        </p:txBody>
      </p:sp>
      <p:sp>
        <p:nvSpPr>
          <p:cNvPr id="3" name="Content Placeholder 2"/>
          <p:cNvSpPr>
            <a:spLocks noGrp="1"/>
          </p:cNvSpPr>
          <p:nvPr>
            <p:ph idx="1"/>
          </p:nvPr>
        </p:nvSpPr>
        <p:spPr/>
        <p:txBody>
          <a:bodyPr>
            <a:normAutofit/>
          </a:bodyPr>
          <a:lstStyle/>
          <a:p>
            <a:pPr marL="0" indent="0" algn="just">
              <a:buNone/>
            </a:pPr>
            <a:r>
              <a:rPr lang="en-US" dirty="0"/>
              <a:t>Since no gift is greater than God’s free gift of forgiveness and salvation in Jesus Christ, nothing can demand a greater response.</a:t>
            </a:r>
            <a:endParaRPr lang="en-US" dirty="0">
              <a:effectLst/>
            </a:endParaRPr>
          </a:p>
        </p:txBody>
      </p:sp>
    </p:spTree>
    <p:extLst>
      <p:ext uri="{BB962C8B-B14F-4D97-AF65-F5344CB8AC3E}">
        <p14:creationId xmlns:p14="http://schemas.microsoft.com/office/powerpoint/2010/main" val="2715062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 Believers Must Respond with Hope (13)</a:t>
            </a:r>
          </a:p>
          <a:p>
            <a:pPr marL="0" indent="0" algn="just">
              <a:buNone/>
            </a:pPr>
            <a:r>
              <a:rPr lang="en-US" sz="1800" b="1" baseline="30000" dirty="0"/>
              <a:t>13 </a:t>
            </a:r>
            <a:r>
              <a:rPr lang="en-US" sz="1800" dirty="0"/>
              <a:t>Therefore, prepare your minds for action, keep sober </a:t>
            </a:r>
            <a:r>
              <a:rPr lang="en-US" sz="1800" i="1" dirty="0"/>
              <a:t>in spirit</a:t>
            </a:r>
            <a:r>
              <a:rPr lang="en-US" sz="1800" dirty="0"/>
              <a:t>, fix your hope completely on the grace to be brought to you at the revelation of Jesus Christ.</a:t>
            </a:r>
          </a:p>
          <a:p>
            <a:pPr marL="0" indent="0" algn="just">
              <a:buNone/>
            </a:pPr>
            <a:endParaRPr lang="en-US" sz="800" dirty="0"/>
          </a:p>
          <a:p>
            <a:pPr marL="0" indent="0" algn="just">
              <a:buNone/>
            </a:pPr>
            <a:endParaRPr lang="en-US" sz="800" dirty="0"/>
          </a:p>
          <a:p>
            <a:pPr marL="457200" indent="-457200">
              <a:buAutoNum type="alphaUcPeriod"/>
            </a:pPr>
            <a:r>
              <a:rPr lang="en-US" sz="2000" b="1" dirty="0"/>
              <a:t>Prepare Your Minds (13a)</a:t>
            </a:r>
          </a:p>
          <a:p>
            <a:pPr marL="0" indent="0">
              <a:buNone/>
            </a:pPr>
            <a:r>
              <a:rPr lang="en-US" sz="2000" b="1" dirty="0"/>
              <a:t>“</a:t>
            </a:r>
            <a:r>
              <a:rPr lang="en-US" sz="2000" dirty="0"/>
              <a:t>Therefore, prepare your minds for action…”</a:t>
            </a:r>
            <a:endParaRPr lang="en-US"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Your Response to Salvation</a:t>
            </a:r>
          </a:p>
        </p:txBody>
      </p:sp>
      <p:sp>
        <p:nvSpPr>
          <p:cNvPr id="3" name="Content Placeholder 2"/>
          <p:cNvSpPr>
            <a:spLocks noGrp="1"/>
          </p:cNvSpPr>
          <p:nvPr>
            <p:ph idx="1"/>
          </p:nvPr>
        </p:nvSpPr>
        <p:spPr/>
        <p:txBody>
          <a:bodyPr>
            <a:noAutofit/>
          </a:bodyPr>
          <a:lstStyle/>
          <a:p>
            <a:pPr marL="0" indent="0" algn="just">
              <a:buNone/>
            </a:pPr>
            <a:r>
              <a:rPr lang="en-US" sz="2400" b="1" dirty="0"/>
              <a:t>I. Believers Must Respond with Hope (13)</a:t>
            </a:r>
          </a:p>
          <a:p>
            <a:pPr marL="0" indent="0" algn="just">
              <a:buNone/>
            </a:pPr>
            <a:r>
              <a:rPr lang="en-US" sz="1800" b="1" baseline="30000" dirty="0"/>
              <a:t>13 </a:t>
            </a:r>
            <a:r>
              <a:rPr lang="en-US" sz="1800" dirty="0"/>
              <a:t>Therefore, prepare your minds for action, keep sober </a:t>
            </a:r>
            <a:r>
              <a:rPr lang="en-US" sz="1800" i="1" dirty="0"/>
              <a:t>in spirit</a:t>
            </a:r>
            <a:r>
              <a:rPr lang="en-US" sz="1800" dirty="0"/>
              <a:t>, fix your hope completely on the grace to be brought to you at the revelation of Jesus Christ.</a:t>
            </a:r>
          </a:p>
          <a:p>
            <a:pPr marL="0" indent="0" algn="just">
              <a:buNone/>
            </a:pPr>
            <a:endParaRPr lang="en-US" sz="800" dirty="0"/>
          </a:p>
          <a:p>
            <a:pPr marL="0" indent="0" algn="just">
              <a:buNone/>
            </a:pPr>
            <a:endParaRPr lang="en-US" sz="800" dirty="0"/>
          </a:p>
          <a:p>
            <a:pPr marL="457200" indent="-457200">
              <a:buAutoNum type="alphaUcPeriod"/>
            </a:pPr>
            <a:r>
              <a:rPr lang="en-US" sz="2000" b="1" dirty="0"/>
              <a:t>Prepare Your Minds (13a)</a:t>
            </a:r>
          </a:p>
          <a:p>
            <a:pPr marL="457200" indent="-457200">
              <a:buAutoNum type="alphaUcPeriod"/>
            </a:pPr>
            <a:r>
              <a:rPr lang="en-US" sz="2000" b="1" dirty="0"/>
              <a:t>Keep Sober (13b)</a:t>
            </a:r>
          </a:p>
          <a:p>
            <a:pPr marL="0" indent="0">
              <a:buNone/>
            </a:pPr>
            <a:r>
              <a:rPr lang="en-US" sz="2000" dirty="0"/>
              <a:t>“Therefore…keep sober in spirit…”</a:t>
            </a:r>
          </a:p>
          <a:p>
            <a:pPr marL="0" indent="0">
              <a:buNone/>
            </a:pPr>
            <a:endParaRPr lang="en-US" sz="2000" b="1" dirty="0"/>
          </a:p>
        </p:txBody>
      </p:sp>
    </p:spTree>
    <p:extLst>
      <p:ext uri="{BB962C8B-B14F-4D97-AF65-F5344CB8AC3E}">
        <p14:creationId xmlns:p14="http://schemas.microsoft.com/office/powerpoint/2010/main" val="476071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2497</TotalTime>
  <Words>287</Words>
  <Application>Microsoft Office PowerPoint</Application>
  <PresentationFormat>On-screen Show (4:3)</PresentationFormat>
  <Paragraphs>117</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Your Response to Salvation</vt:lpstr>
      <vt:lpstr>1 Peter 1:1-3</vt:lpstr>
      <vt:lpstr>1 Peter 1:4-7</vt:lpstr>
      <vt:lpstr>1 Peter 1:8-11</vt:lpstr>
      <vt:lpstr>1 Peter 1:12-14</vt:lpstr>
      <vt:lpstr>1 Peter 1:15-17</vt:lpstr>
      <vt:lpstr>Big Idea</vt:lpstr>
      <vt:lpstr>Your Response to Salvation</vt:lpstr>
      <vt:lpstr>Your Response to Salvation</vt:lpstr>
      <vt:lpstr>Your Response to Salvation</vt:lpstr>
      <vt:lpstr>Your Response to Salvation</vt:lpstr>
      <vt:lpstr>Your Response to Salvation</vt:lpstr>
      <vt:lpstr>Your Response to Salvation</vt:lpstr>
      <vt:lpstr>Your Response to Salvation</vt:lpstr>
      <vt:lpstr>Your Response to Salvation</vt:lpstr>
      <vt:lpstr>Isaiah 55:8-9 </vt:lpstr>
      <vt:lpstr>Psalms 147:4-5</vt:lpstr>
      <vt:lpstr>Jeremiah 32:19</vt:lpstr>
      <vt:lpstr>James 1:17</vt:lpstr>
      <vt:lpstr>Psalm 19:1-2</vt:lpstr>
      <vt:lpstr>2 Peter 3:9</vt:lpstr>
      <vt:lpstr>Your Response to Salvation</vt:lpstr>
      <vt:lpstr>1 Corinthians 3:12-15</vt:lpstr>
      <vt:lpstr>Hebrews 12:5-8</vt:lpstr>
      <vt:lpstr>Hebrews 12:9-11</vt:lpstr>
      <vt:lpstr>Your Response to Salvation</vt:lpstr>
      <vt:lpstr>Big Idea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dc:title>
  <dc:creator>Brett's Workhorse</dc:creator>
  <cp:lastModifiedBy>Brett Yamaji</cp:lastModifiedBy>
  <cp:revision>68</cp:revision>
  <dcterms:created xsi:type="dcterms:W3CDTF">2018-07-21T18:21:19Z</dcterms:created>
  <dcterms:modified xsi:type="dcterms:W3CDTF">2019-07-28T02:31:07Z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2019-06-27T16:19:15.6225986Z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5c1ab0da-c1ae-48d4-8a9f-2ac1c1580817</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-1369874339</vt:i4>
  </property>
  <property fmtid="{D5CDD505-2E9C-101B-9397-08002B2CF9AE}" pid="12" name="_NewReviewCycle">
    <vt:lpwstr/>
  </property>
  <property fmtid="{D5CDD505-2E9C-101B-9397-08002B2CF9AE}" pid="13" name="_EmailSubject">
    <vt:lpwstr>psalm 27 lesson</vt:lpwstr>
  </property>
  <property fmtid="{D5CDD505-2E9C-101B-9397-08002B2CF9AE}" pid="14" name="_AuthorEmail">
    <vt:lpwstr>Brett.Yamaji@walmart.com</vt:lpwstr>
  </property>
  <property fmtid="{D5CDD505-2E9C-101B-9397-08002B2CF9AE}" pid="15" name="_AuthorEmailDisplayName">
    <vt:lpwstr>Brett Yamaji</vt:lpwstr>
  </property>
</Properties>
</file>